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8"/>
  </p:notesMasterIdLst>
  <p:handoutMasterIdLst>
    <p:handoutMasterId r:id="rId29"/>
  </p:handoutMasterIdLst>
  <p:sldIdLst>
    <p:sldId id="256" r:id="rId5"/>
    <p:sldId id="517" r:id="rId6"/>
    <p:sldId id="519" r:id="rId7"/>
    <p:sldId id="518" r:id="rId8"/>
    <p:sldId id="521" r:id="rId9"/>
    <p:sldId id="522" r:id="rId10"/>
    <p:sldId id="523" r:id="rId11"/>
    <p:sldId id="520" r:id="rId12"/>
    <p:sldId id="525" r:id="rId13"/>
    <p:sldId id="524" r:id="rId14"/>
    <p:sldId id="526" r:id="rId15"/>
    <p:sldId id="527" r:id="rId16"/>
    <p:sldId id="528" r:id="rId17"/>
    <p:sldId id="529" r:id="rId18"/>
    <p:sldId id="530" r:id="rId19"/>
    <p:sldId id="531" r:id="rId20"/>
    <p:sldId id="532" r:id="rId21"/>
    <p:sldId id="533" r:id="rId22"/>
    <p:sldId id="534" r:id="rId23"/>
    <p:sldId id="535" r:id="rId24"/>
    <p:sldId id="536" r:id="rId25"/>
    <p:sldId id="537" r:id="rId26"/>
    <p:sldId id="538" r:id="rId27"/>
  </p:sldIdLst>
  <p:sldSz cx="9144000" cy="6858000" type="screen4x3"/>
  <p:notesSz cx="9928225" cy="6797675"/>
  <p:custDataLst>
    <p:tags r:id="rId3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181"/>
    <a:srgbClr val="B21212"/>
    <a:srgbClr val="F53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646" autoAdjust="0"/>
  </p:normalViewPr>
  <p:slideViewPr>
    <p:cSldViewPr>
      <p:cViewPr varScale="1">
        <p:scale>
          <a:sx n="74" d="100"/>
          <a:sy n="74" d="100"/>
        </p:scale>
        <p:origin x="142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071384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144353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224765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709045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9112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5689531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933769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075691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443792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216037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087260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768584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4003308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803923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94897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552122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8.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1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382054"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290673" y="659677"/>
            <a:ext cx="212919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2.1 –</a:t>
            </a:r>
            <a:r>
              <a:rPr lang="en-GB" sz="1400" b="1" baseline="0" dirty="0" smtClean="0">
                <a:latin typeface="Arial" panose="020B0604020202020204" pitchFamily="34" charset="0"/>
                <a:cs typeface="Arial" panose="020B0604020202020204" pitchFamily="34" charset="0"/>
              </a:rPr>
              <a:t> Profit Motivations</a:t>
            </a:r>
            <a:endParaRPr lang="en-GB" sz="2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1038899"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400" b="1" dirty="0" smtClean="0">
                <a:latin typeface="Arial" panose="020B0604020202020204" pitchFamily="34" charset="0"/>
                <a:cs typeface="Arial" panose="020B0604020202020204" pitchFamily="34" charset="0"/>
              </a:rPr>
              <a:t>Questions</a:t>
            </a:r>
            <a:endParaRPr lang="en-GB" sz="16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491880" y="659677"/>
            <a:ext cx="24482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2.2 – Non-Profit</a:t>
            </a:r>
            <a:r>
              <a:rPr lang="en-GB" sz="1400" b="1" baseline="0" dirty="0" smtClean="0">
                <a:latin typeface="Arial" panose="020B0604020202020204" pitchFamily="34" charset="0"/>
                <a:cs typeface="Arial" panose="020B0604020202020204" pitchFamily="34" charset="0"/>
              </a:rPr>
              <a:t> Motivation</a:t>
            </a:r>
            <a:endParaRPr lang="en-GB" sz="2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8" name="Picture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72400" y="38174"/>
            <a:ext cx="936104" cy="89905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 action="ppaction://noaction"/>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2"/>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 action="ppaction://noaction"/>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2"/>
          </p:cNvPr>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Resources/Chapter%2002%20-%20Activity%20-%20Tamara.doc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www.onedifference.org/"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Resources/Chapter%2002%20-%20Activity%20-%20Laverstoke%20Farm.docx" TargetMode="External"/><Relationship Id="rId5" Type="http://schemas.openxmlformats.org/officeDocument/2006/relationships/image" Target="../media/image27.jpeg"/><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8" Type="http://schemas.openxmlformats.org/officeDocument/2006/relationships/hyperlink" Target="Resources/Chapter%2002%20-%20Activity%20-%20Laverstoke%20Farm.docx" TargetMode="External"/><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8.jpg"/><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8" Type="http://schemas.openxmlformats.org/officeDocument/2006/relationships/hyperlink" Target="Resources/Chapter%2002%20-%20Activity%20-%20Laverstoke%20Farm.docx" TargetMode="External"/><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8.jpg"/><Relationship Id="rId5" Type="http://schemas.openxmlformats.org/officeDocument/2006/relationships/image" Target="../media/image27.jpeg"/><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8" Type="http://schemas.openxmlformats.org/officeDocument/2006/relationships/hyperlink" Target="Resources/Chapter%2002%20-%20Activity%20-%20Laverstoke%20Farm.docx" TargetMode="External"/><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28.jpg"/><Relationship Id="rId5" Type="http://schemas.openxmlformats.org/officeDocument/2006/relationships/image" Target="../media/image27.jpeg"/><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Resources/Chapter%2002%20-%20Activity%20-%20Tamara.docx"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Resources/Chapter%2002%20-%20Activity%20-%20Tamara.docx"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Developing New Business Ideas</a:t>
            </a:r>
          </a:p>
          <a:p>
            <a:pPr>
              <a:spcAft>
                <a:spcPts val="400"/>
              </a:spcAft>
            </a:pPr>
            <a:r>
              <a:rPr lang="en-GB" sz="3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02 – What Motivates Entrepreneurs</a:t>
            </a: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9" y="284368"/>
            <a:ext cx="1656183" cy="159062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509200"/>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200" dirty="0">
                <a:solidFill>
                  <a:srgbClr val="002060"/>
                </a:solidFill>
              </a:rPr>
              <a:t>Tamara has set up her own business as a mobile massage therapist. She works only between 9am and 3pm while her sons are at school or after they are in bed, so she can still spend as much time with them as possible. She is slowly building up a customer base and is working hard to attract new clients. At a parents’ evening at a local primary school, Tamara offered to spend an afternoon massaging teachers. Although this was a spontaneous offer, it has been very profitable for Tamara as many of the teachers have now booked massages for their husbands, wives and friends.</a:t>
            </a:r>
          </a:p>
          <a:p>
            <a:pPr>
              <a:buClr>
                <a:schemeClr val="accent6">
                  <a:lumMod val="50000"/>
                </a:schemeClr>
              </a:buClr>
            </a:pPr>
            <a:r>
              <a:rPr lang="en-US" sz="2200" b="1" dirty="0">
                <a:solidFill>
                  <a:srgbClr val="FF0000"/>
                </a:solidFill>
              </a:rPr>
              <a:t>Discussion Points</a:t>
            </a:r>
          </a:p>
          <a:p>
            <a:pPr marL="795338" indent="-388938">
              <a:buClr>
                <a:schemeClr val="accent6">
                  <a:lumMod val="50000"/>
                </a:schemeClr>
              </a:buClr>
              <a:buFont typeface="+mj-lt"/>
              <a:buAutoNum type="alphaLcParenR"/>
            </a:pPr>
            <a:r>
              <a:rPr lang="en-US" sz="2200" dirty="0">
                <a:solidFill>
                  <a:srgbClr val="FF0000"/>
                </a:solidFill>
              </a:rPr>
              <a:t>Why might Tamara have chosen to set up her own business?</a:t>
            </a:r>
          </a:p>
          <a:p>
            <a:pPr marL="795338" indent="-388938">
              <a:buClr>
                <a:schemeClr val="accent6">
                  <a:lumMod val="50000"/>
                </a:schemeClr>
              </a:buClr>
              <a:buFont typeface="+mj-lt"/>
              <a:buAutoNum type="alphaLcParenR"/>
            </a:pPr>
            <a:r>
              <a:rPr lang="en-US" sz="2200" dirty="0">
                <a:solidFill>
                  <a:srgbClr val="FF0000"/>
                </a:solidFill>
              </a:rPr>
              <a:t>What would Tamara gain from setting up her own business that she might not get from working for somebody else?</a:t>
            </a:r>
          </a:p>
          <a:p>
            <a:pPr marL="795338" indent="-388938">
              <a:buClr>
                <a:schemeClr val="accent6">
                  <a:lumMod val="50000"/>
                </a:schemeClr>
              </a:buClr>
              <a:buFont typeface="+mj-lt"/>
              <a:buAutoNum type="alphaLcParenR"/>
            </a:pPr>
            <a:r>
              <a:rPr lang="en-US" sz="2200" dirty="0">
                <a:solidFill>
                  <a:srgbClr val="FF0000"/>
                </a:solidFill>
              </a:rPr>
              <a:t>What might Tamara be risking by setting up her own business instead of working for somebody else?</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09</a:t>
            </a:r>
            <a:endParaRPr lang="en-GB" sz="24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908720"/>
            <a:ext cx="360040"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6404848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324535"/>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000" dirty="0" smtClean="0"/>
              <a:t>As we learned ion the last chapter, setting up in business is risky because there is no guarantee that the idea will be successful. Entrepreneurs need a reason, or motive, to commit to a new business idea. Often they will have more than one of the following </a:t>
            </a:r>
            <a:r>
              <a:rPr lang="en-US" sz="2000" b="1" dirty="0" smtClean="0"/>
              <a:t>motives:</a:t>
            </a:r>
            <a:endParaRPr lang="en-US" sz="2000" dirty="0" smtClean="0"/>
          </a:p>
          <a:p>
            <a:pPr>
              <a:buClr>
                <a:schemeClr val="accent6">
                  <a:lumMod val="50000"/>
                </a:schemeClr>
              </a:buClr>
            </a:pPr>
            <a:r>
              <a:rPr lang="en-US" sz="2000" b="1" dirty="0" smtClean="0"/>
              <a:t>Profit</a:t>
            </a:r>
          </a:p>
          <a:p>
            <a:pPr marL="406400" indent="-406400">
              <a:buClr>
                <a:schemeClr val="accent6">
                  <a:lumMod val="50000"/>
                </a:schemeClr>
              </a:buClr>
              <a:buFont typeface="Wingdings 3" panose="05040102010807070707" pitchFamily="18" charset="2"/>
              <a:buChar char=""/>
            </a:pPr>
            <a:r>
              <a:rPr lang="en-US" sz="2000" dirty="0" smtClean="0"/>
              <a:t>Profit is the money left over from all the sales revenue after all costs have been paid. The most obvious reason for setting up in business is that all of the profit made belongs to the owner, so the more profit the business makes, the richer the owner will become. There is a clear incentive for the owner to work hard, and a visible link between their effort and the financial reward. Profit is often am important motive for going into business.</a:t>
            </a:r>
          </a:p>
          <a:p>
            <a:pPr marL="406400" indent="-406400">
              <a:buClr>
                <a:schemeClr val="accent6">
                  <a:lumMod val="50000"/>
                </a:schemeClr>
              </a:buClr>
              <a:buFont typeface="Wingdings 3" panose="05040102010807070707" pitchFamily="18" charset="2"/>
              <a:buChar char=""/>
            </a:pPr>
            <a:r>
              <a:rPr lang="en-US" sz="2000" dirty="0" smtClean="0"/>
              <a:t>If you work for an employer, you are likely to receive a set weekly or monthly amount of pay. You might also receive bonuses linked to your performance, or overtime pay if you have worked extra hours, but not always. It can be harder in this situation to find the motivation to put in extra effort, since the benefit isn’t going directly to you.</a:t>
            </a:r>
            <a:endParaRPr lang="en-US" sz="2000" dirty="0"/>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09</a:t>
            </a:r>
            <a:endParaRPr lang="en-GB"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151960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3539430"/>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800" dirty="0" smtClean="0"/>
              <a:t>You have learned that Entrepreneurs tend to be hard-working. Therefor they are likely to be motivated by the chance to earn more for their hard work by setting up on their own. </a:t>
            </a:r>
          </a:p>
          <a:p>
            <a:pPr marL="406400" indent="-406400">
              <a:buClr>
                <a:schemeClr val="accent6">
                  <a:lumMod val="50000"/>
                </a:schemeClr>
              </a:buClr>
              <a:buFont typeface="Wingdings 3" panose="05040102010807070707" pitchFamily="18" charset="2"/>
              <a:buChar char=""/>
            </a:pPr>
            <a:r>
              <a:rPr lang="en-US" sz="2800" dirty="0" smtClean="0"/>
              <a:t>Remember that there is also the chance of making no profit at all (or even making a loss), which is why it is important that the Entrepreneurs is also willing to take calculated risks.</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10</a:t>
            </a:r>
            <a:endParaRPr lang="en-GB" sz="2400" b="1" dirty="0">
              <a:latin typeface="Arial" panose="020B0604020202020204" pitchFamily="34" charset="0"/>
              <a:cs typeface="Arial" panose="020B0604020202020204" pitchFamily="34" charset="0"/>
            </a:endParaRPr>
          </a:p>
        </p:txBody>
      </p:sp>
      <p:sp>
        <p:nvSpPr>
          <p:cNvPr id="6" name="Rectangle 5"/>
          <p:cNvSpPr/>
          <p:nvPr/>
        </p:nvSpPr>
        <p:spPr>
          <a:xfrm>
            <a:off x="395536" y="4653136"/>
            <a:ext cx="8352928" cy="1938992"/>
          </a:xfrm>
          <a:prstGeom prst="rect">
            <a:avLst/>
          </a:prstGeom>
          <a:solidFill>
            <a:schemeClr val="accent5">
              <a:lumMod val="60000"/>
              <a:lumOff val="40000"/>
            </a:schemeClr>
          </a:solidFill>
          <a:ln w="76200">
            <a:solidFill>
              <a:schemeClr val="tx1"/>
            </a:solidFill>
          </a:ln>
        </p:spPr>
        <p:txBody>
          <a:bodyPr wrap="square">
            <a:spAutoFit/>
          </a:bodyPr>
          <a:lstStyle/>
          <a:p>
            <a:pPr marL="406400" indent="-406400">
              <a:buClr>
                <a:schemeClr val="accent6">
                  <a:lumMod val="50000"/>
                </a:schemeClr>
              </a:buClr>
              <a:buFont typeface="Wingdings 3" panose="05040102010807070707" pitchFamily="18" charset="2"/>
              <a:buChar char=""/>
            </a:pPr>
            <a:r>
              <a:rPr lang="en-US" sz="2400" b="1" dirty="0" smtClean="0"/>
              <a:t>Profit</a:t>
            </a:r>
            <a:r>
              <a:rPr lang="en-US" sz="2400" dirty="0" smtClean="0"/>
              <a:t> is sales revenue less all of the costs of production. It helps to compensate the entrepreneur for carrying the risks associated with running a business</a:t>
            </a:r>
          </a:p>
          <a:p>
            <a:pPr marL="406400" indent="-406400">
              <a:buClr>
                <a:schemeClr val="accent6">
                  <a:lumMod val="50000"/>
                </a:schemeClr>
              </a:buClr>
              <a:buFont typeface="Wingdings 3" panose="05040102010807070707" pitchFamily="18" charset="2"/>
              <a:buChar char=""/>
            </a:pPr>
            <a:r>
              <a:rPr lang="en-US" sz="2400" b="1" dirty="0" smtClean="0"/>
              <a:t>Motives</a:t>
            </a:r>
            <a:r>
              <a:rPr lang="en-US" sz="2400" dirty="0" smtClean="0"/>
              <a:t> are the factors that encourage an entrepreneur to go into business and to take particular decisions.</a:t>
            </a:r>
            <a:endParaRPr lang="en-US" sz="2400" b="1" dirty="0" smtClean="0"/>
          </a:p>
        </p:txBody>
      </p:sp>
    </p:spTree>
    <p:extLst>
      <p:ext uri="{BB962C8B-B14F-4D97-AF65-F5344CB8AC3E}">
        <p14:creationId xmlns:p14="http://schemas.microsoft.com/office/powerpoint/2010/main" val="1750539773"/>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624736" cy="5632311"/>
          </a:xfrm>
          <a:prstGeom prst="rect">
            <a:avLst/>
          </a:prstGeom>
        </p:spPr>
        <p:txBody>
          <a:bodyPr wrap="square">
            <a:spAutoFit/>
          </a:bodyPr>
          <a:lstStyle/>
          <a:p>
            <a:pPr>
              <a:buClr>
                <a:schemeClr val="accent6">
                  <a:lumMod val="50000"/>
                </a:schemeClr>
              </a:buClr>
            </a:pPr>
            <a:r>
              <a:rPr lang="en-US" sz="2400" b="1" dirty="0" smtClean="0">
                <a:solidFill>
                  <a:srgbClr val="FF0000"/>
                </a:solidFill>
              </a:rPr>
              <a:t>Non-Profit Motives</a:t>
            </a:r>
          </a:p>
          <a:p>
            <a:pPr marL="406400" indent="-406400">
              <a:buClr>
                <a:schemeClr val="accent6">
                  <a:lumMod val="50000"/>
                </a:schemeClr>
              </a:buClr>
              <a:buFont typeface="Wingdings 3" panose="05040102010807070707" pitchFamily="18" charset="2"/>
              <a:buChar char=""/>
            </a:pPr>
            <a:r>
              <a:rPr lang="en-US" sz="2400" b="1" dirty="0" smtClean="0">
                <a:solidFill>
                  <a:srgbClr val="FF0000"/>
                </a:solidFill>
              </a:rPr>
              <a:t>Control over working hours or location</a:t>
            </a:r>
          </a:p>
          <a:p>
            <a:pPr marL="406400" indent="-406400">
              <a:buClr>
                <a:schemeClr val="accent6">
                  <a:lumMod val="50000"/>
                </a:schemeClr>
              </a:buClr>
              <a:buFont typeface="Wingdings 3" panose="05040102010807070707" pitchFamily="18" charset="2"/>
              <a:buChar char=""/>
            </a:pPr>
            <a:r>
              <a:rPr lang="en-US" sz="2400" dirty="0" smtClean="0"/>
              <a:t>As Tamara’s case study shows, some entrepreneurs want to set up in business so that they can work in a way that suits them. Tamara needed to fit her work around looking after the two children, which would have been more difficult if she had been employed  by somebody else and travelling around London for her job. Some entrepreneurs want to work part-time, or simply to decide when they will work the hours necessary for the business. They may also want to work from home rather that having to travel each day to a workplace.</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10</a:t>
            </a:r>
            <a:endParaRPr lang="en-GB" sz="2400" b="1" dirty="0">
              <a:latin typeface="Arial" panose="020B0604020202020204" pitchFamily="34" charset="0"/>
              <a:cs typeface="Arial" panose="020B0604020202020204" pitchFamily="34" charset="0"/>
            </a:endParaRPr>
          </a:p>
        </p:txBody>
      </p:sp>
      <p:pic>
        <p:nvPicPr>
          <p:cNvPr id="10242" name="Picture 2" descr="Image result for working from hom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785386" y="1124744"/>
            <a:ext cx="2035086" cy="1368152"/>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44" name="Picture 4" descr="Image result for working from hom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1330" y="2788480"/>
            <a:ext cx="2039142" cy="1360600"/>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46" name="Picture 6" descr="Image result for working from home productivity statistic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4947" b="4056"/>
          <a:stretch/>
        </p:blipFill>
        <p:spPr bwMode="auto">
          <a:xfrm>
            <a:off x="6781330" y="4391803"/>
            <a:ext cx="2039142" cy="206153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76663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192688" cy="5632311"/>
          </a:xfrm>
          <a:prstGeom prst="rect">
            <a:avLst/>
          </a:prstGeom>
        </p:spPr>
        <p:txBody>
          <a:bodyPr wrap="square">
            <a:spAutoFit/>
          </a:bodyPr>
          <a:lstStyle/>
          <a:p>
            <a:pPr>
              <a:buClr>
                <a:schemeClr val="accent6">
                  <a:lumMod val="50000"/>
                </a:schemeClr>
              </a:buClr>
            </a:pPr>
            <a:r>
              <a:rPr lang="en-US" sz="3000" b="1" dirty="0" smtClean="0">
                <a:solidFill>
                  <a:srgbClr val="FF0000"/>
                </a:solidFill>
              </a:rPr>
              <a:t>Continuing a Family Business</a:t>
            </a:r>
          </a:p>
          <a:p>
            <a:pPr marL="406400" indent="-406400">
              <a:buClr>
                <a:schemeClr val="accent6">
                  <a:lumMod val="50000"/>
                </a:schemeClr>
              </a:buClr>
              <a:buFont typeface="Wingdings 3" panose="05040102010807070707" pitchFamily="18" charset="2"/>
              <a:buChar char=""/>
            </a:pPr>
            <a:r>
              <a:rPr lang="en-US" sz="3000" dirty="0" smtClean="0"/>
              <a:t>There are around 4.5 million small businesses in the UK. Many of these were set up by one member of a family and passed on to the next generation when the founder wanted to retire. Some entrepreneurs run their own business  because they feel committed to the family firm and want to keep it going in the future.</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10</a:t>
            </a:r>
            <a:endParaRPr lang="en-GB" sz="2400" b="1" dirty="0">
              <a:latin typeface="Arial" panose="020B0604020202020204" pitchFamily="34" charset="0"/>
              <a:cs typeface="Arial" panose="020B0604020202020204" pitchFamily="34" charset="0"/>
            </a:endParaRPr>
          </a:p>
        </p:txBody>
      </p:sp>
      <p:pic>
        <p:nvPicPr>
          <p:cNvPr id="11266" name="Picture 2" descr="Image result for egypts biggest family business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0364" y="1113360"/>
            <a:ext cx="2223684" cy="1484309"/>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268" name="Picture 4" descr="Image result for egypts biggest family businesses stat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0364" y="2708920"/>
            <a:ext cx="2223684" cy="1388300"/>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270" name="Picture 6" descr="Image result for egypt family businesses statistic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4" y="4263827"/>
            <a:ext cx="2191131" cy="2333525"/>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26311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192688" cy="5478423"/>
          </a:xfrm>
          <a:prstGeom prst="rect">
            <a:avLst/>
          </a:prstGeom>
        </p:spPr>
        <p:txBody>
          <a:bodyPr wrap="square">
            <a:spAutoFit/>
          </a:bodyPr>
          <a:lstStyle/>
          <a:p>
            <a:pPr>
              <a:buClr>
                <a:schemeClr val="accent6">
                  <a:lumMod val="50000"/>
                </a:schemeClr>
              </a:buClr>
            </a:pPr>
            <a:r>
              <a:rPr lang="en-US" sz="2500" b="1" dirty="0" smtClean="0">
                <a:solidFill>
                  <a:srgbClr val="FF0000"/>
                </a:solidFill>
              </a:rPr>
              <a:t>Self-Fulfilment</a:t>
            </a:r>
          </a:p>
          <a:p>
            <a:pPr marL="406400" indent="-406400">
              <a:buClr>
                <a:schemeClr val="accent6">
                  <a:lumMod val="50000"/>
                </a:schemeClr>
              </a:buClr>
              <a:buFont typeface="Wingdings 3" panose="05040102010807070707" pitchFamily="18" charset="2"/>
              <a:buChar char=""/>
            </a:pPr>
            <a:r>
              <a:rPr lang="en-US" sz="2500" dirty="0" smtClean="0"/>
              <a:t>A common reason for being an entrepreneur is to feel satisfied by the work that you do. Entrepreneurs have created a business from nothing so they can feel proud of what they have achieved.</a:t>
            </a:r>
          </a:p>
          <a:p>
            <a:pPr marL="406400" indent="-406400">
              <a:buClr>
                <a:schemeClr val="accent6">
                  <a:lumMod val="50000"/>
                </a:schemeClr>
              </a:buClr>
              <a:buFont typeface="Wingdings 3" panose="05040102010807070707" pitchFamily="18" charset="2"/>
              <a:buChar char=""/>
            </a:pPr>
            <a:r>
              <a:rPr lang="en-US" sz="2500" dirty="0" smtClean="0"/>
              <a:t>In the case study, Tamara explains that she gains much more satisfaction from seeing her clients visibly relax during a treatment than she did from organising large corporate events. This is just as important to her as the money that she earns from the massage work.</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10</a:t>
            </a:r>
            <a:endParaRPr lang="en-GB" sz="2400" b="1" dirty="0">
              <a:latin typeface="Arial" panose="020B0604020202020204" pitchFamily="34" charset="0"/>
              <a:cs typeface="Arial" panose="020B0604020202020204" pitchFamily="34" charset="0"/>
            </a:endParaRPr>
          </a:p>
        </p:txBody>
      </p:sp>
      <p:pic>
        <p:nvPicPr>
          <p:cNvPr id="12290" name="Picture 2" descr="Image result for business self fulfil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5888" y="1115237"/>
            <a:ext cx="2434583" cy="1809707"/>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2" name="Picture 4" descr="Image result for maslow hierarchy of nee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3140967"/>
            <a:ext cx="2376263" cy="331426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57167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192688" cy="5262979"/>
          </a:xfrm>
          <a:prstGeom prst="rect">
            <a:avLst/>
          </a:prstGeom>
        </p:spPr>
        <p:txBody>
          <a:bodyPr wrap="square">
            <a:spAutoFit/>
          </a:bodyPr>
          <a:lstStyle/>
          <a:p>
            <a:pPr>
              <a:buClr>
                <a:schemeClr val="accent6">
                  <a:lumMod val="50000"/>
                </a:schemeClr>
              </a:buClr>
            </a:pPr>
            <a:r>
              <a:rPr lang="en-US" sz="2800" b="1" dirty="0" smtClean="0">
                <a:solidFill>
                  <a:srgbClr val="FF0000"/>
                </a:solidFill>
              </a:rPr>
              <a:t>Control over your own Work</a:t>
            </a:r>
          </a:p>
          <a:p>
            <a:pPr marL="406400" indent="-406400">
              <a:buClr>
                <a:schemeClr val="accent6">
                  <a:lumMod val="50000"/>
                </a:schemeClr>
              </a:buClr>
              <a:buFont typeface="Wingdings 3" panose="05040102010807070707" pitchFamily="18" charset="2"/>
              <a:buChar char=""/>
            </a:pPr>
            <a:r>
              <a:rPr lang="en-US" sz="2800" dirty="0" smtClean="0"/>
              <a:t>If you work for an employer you will have a clear job description – this is a list of tasks you are to do and the responsibilities you have. As an entrepreneur you are able to control your work and to decide which activities you are to focus on. You can also decide which tasks to do at a particular time, which isn’t always possible if you are not self-employed.</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10</a:t>
            </a:r>
            <a:endParaRPr lang="en-GB" sz="2400" b="1" dirty="0">
              <a:latin typeface="Arial" panose="020B0604020202020204" pitchFamily="34" charset="0"/>
              <a:cs typeface="Arial" panose="020B0604020202020204" pitchFamily="34" charset="0"/>
            </a:endParaRPr>
          </a:p>
        </p:txBody>
      </p:sp>
      <p:pic>
        <p:nvPicPr>
          <p:cNvPr id="13316" name="Picture 4" descr="Image result for work schedul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4" y="1110797"/>
            <a:ext cx="2304257" cy="1584177"/>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318" name="Picture 6" descr="Image result for work schedul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16214" y="2780928"/>
            <a:ext cx="2304255" cy="2016224"/>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320" name="Picture 8" descr="Image result for work schedul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3" y="4869160"/>
            <a:ext cx="2304255" cy="1728191"/>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53535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192688" cy="5262979"/>
          </a:xfrm>
          <a:prstGeom prst="rect">
            <a:avLst/>
          </a:prstGeom>
        </p:spPr>
        <p:txBody>
          <a:bodyPr wrap="square">
            <a:spAutoFit/>
          </a:bodyPr>
          <a:lstStyle/>
          <a:p>
            <a:pPr>
              <a:buClr>
                <a:schemeClr val="accent6">
                  <a:lumMod val="50000"/>
                </a:schemeClr>
              </a:buClr>
            </a:pPr>
            <a:r>
              <a:rPr lang="en-US" sz="2800" b="1" dirty="0" smtClean="0">
                <a:solidFill>
                  <a:srgbClr val="FF0000"/>
                </a:solidFill>
              </a:rPr>
              <a:t>Making Money from a Hobby</a:t>
            </a:r>
          </a:p>
          <a:p>
            <a:pPr marL="406400" indent="-406400">
              <a:buClr>
                <a:schemeClr val="accent6">
                  <a:lumMod val="50000"/>
                </a:schemeClr>
              </a:buClr>
              <a:buFont typeface="Wingdings 3" panose="05040102010807070707" pitchFamily="18" charset="2"/>
              <a:buChar char=""/>
            </a:pPr>
            <a:r>
              <a:rPr lang="en-US" sz="2800" dirty="0" smtClean="0"/>
              <a:t>People who develop skills and experience, perhaps while pursuing a personal interest, can sometimes build a new career from it. Some develop artistic skills and can create things that will sell. People with a consuming interest in new technologies may be able to make a living out of helping others to develop the necessary skills to use these technologies.</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a:t>
            </a:r>
            <a:endParaRPr lang="en-GB" sz="2400" b="1" dirty="0">
              <a:latin typeface="Arial" panose="020B0604020202020204" pitchFamily="34" charset="0"/>
              <a:cs typeface="Arial" panose="020B0604020202020204" pitchFamily="34" charset="0"/>
            </a:endParaRPr>
          </a:p>
        </p:txBody>
      </p:sp>
      <p:pic>
        <p:nvPicPr>
          <p:cNvPr id="14342" name="Picture 6" descr="Image result for making money from a hobb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7444" y="1096427"/>
            <a:ext cx="2256709" cy="1584615"/>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4" name="Picture 8" descr="Image result for making money from a hobb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506253" y="2852936"/>
            <a:ext cx="2247900" cy="2520280"/>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6" name="Picture 10" descr="Image result for making money from a hobb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003" y="5545110"/>
            <a:ext cx="741150" cy="1111725"/>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8" name="Picture 12" descr="Image result for making money from a hobb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56770" y="5545109"/>
            <a:ext cx="743249" cy="1111725"/>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50" name="Picture 14" descr="Image result for making money from a hobby"/>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28184" y="5545108"/>
            <a:ext cx="767847" cy="1118745"/>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25469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912768" cy="5324535"/>
          </a:xfrm>
          <a:prstGeom prst="rect">
            <a:avLst/>
          </a:prstGeom>
        </p:spPr>
        <p:txBody>
          <a:bodyPr wrap="square">
            <a:spAutoFit/>
          </a:bodyPr>
          <a:lstStyle/>
          <a:p>
            <a:pPr>
              <a:buClr>
                <a:schemeClr val="accent6">
                  <a:lumMod val="50000"/>
                </a:schemeClr>
              </a:buClr>
            </a:pPr>
            <a:r>
              <a:rPr lang="en-US" sz="2000" b="1" dirty="0" smtClean="0">
                <a:solidFill>
                  <a:srgbClr val="FF0000"/>
                </a:solidFill>
              </a:rPr>
              <a:t>Ethical Motives</a:t>
            </a:r>
          </a:p>
          <a:p>
            <a:pPr marL="406400" indent="-406400">
              <a:buClr>
                <a:schemeClr val="accent6">
                  <a:lumMod val="50000"/>
                </a:schemeClr>
              </a:buClr>
              <a:buFont typeface="Wingdings 3" panose="05040102010807070707" pitchFamily="18" charset="2"/>
              <a:buChar char=""/>
            </a:pPr>
            <a:r>
              <a:rPr lang="en-US" sz="2000" dirty="0" smtClean="0"/>
              <a:t>The word ‘ethics’ related to doing what is ‘right’. Some entrepreneurs set up in Business either wholly or in part for ethical reasons. E.g. One Water, a brand of bottled water, was set </a:t>
            </a:r>
            <a:r>
              <a:rPr lang="en-US" sz="2000" dirty="0"/>
              <a:t>up by an </a:t>
            </a:r>
            <a:r>
              <a:rPr lang="en-US" sz="2000" dirty="0" smtClean="0"/>
              <a:t>entrepreneur called Duncan Goose after he and a group of friends read about the lack of clean drinking water in many parts of the world. </a:t>
            </a:r>
          </a:p>
          <a:p>
            <a:pPr marL="406400" indent="-406400">
              <a:buClr>
                <a:schemeClr val="accent6">
                  <a:lumMod val="50000"/>
                </a:schemeClr>
              </a:buClr>
              <a:buFont typeface="Wingdings 3" panose="05040102010807070707" pitchFamily="18" charset="2"/>
              <a:buChar char=""/>
            </a:pPr>
            <a:r>
              <a:rPr lang="en-US" sz="2000" dirty="0" smtClean="0"/>
              <a:t>Their idea was to launch a product which would generate profit, and to spend that profit on providing clean water to communities in Africa. The One brand has now been extended to include toilet paper, plasters, condoms, vitamin water and eggs – all generating profits to support projects in countries which need them most. </a:t>
            </a:r>
          </a:p>
          <a:p>
            <a:pPr marL="406400" indent="-406400">
              <a:buClr>
                <a:schemeClr val="accent6">
                  <a:lumMod val="50000"/>
                </a:schemeClr>
              </a:buClr>
              <a:buFont typeface="Wingdings 3" panose="05040102010807070707" pitchFamily="18" charset="2"/>
              <a:buChar char=""/>
            </a:pPr>
            <a:r>
              <a:rPr lang="en-US" sz="2000" dirty="0" smtClean="0"/>
              <a:t>Profit wasn’t the reason that Duncan Goose gave up his career in marketing – his motive was to do something ethical with his skills.</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a:t>
            </a:r>
            <a:endParaRPr lang="en-GB" sz="2400" b="1" dirty="0">
              <a:latin typeface="Arial" panose="020B0604020202020204" pitchFamily="34" charset="0"/>
              <a:cs typeface="Arial" panose="020B0604020202020204" pitchFamily="34" charset="0"/>
            </a:endParaRPr>
          </a:p>
        </p:txBody>
      </p:sp>
      <p:pic>
        <p:nvPicPr>
          <p:cNvPr id="1026" name="Picture 2" descr="Image result for one wat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57192" y="1139043"/>
            <a:ext cx="1678276" cy="207393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Image result for one wa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3609780"/>
            <a:ext cx="1671180" cy="1115364"/>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Image result for one w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288" y="5051682"/>
            <a:ext cx="1671180" cy="148549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251596"/>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6912768" cy="2923877"/>
          </a:xfrm>
          <a:prstGeom prst="rect">
            <a:avLst/>
          </a:prstGeom>
        </p:spPr>
        <p:txBody>
          <a:bodyPr wrap="square">
            <a:spAutoFit/>
          </a:bodyPr>
          <a:lstStyle/>
          <a:p>
            <a:pPr marL="406400" indent="-406400">
              <a:buClr>
                <a:schemeClr val="accent6">
                  <a:lumMod val="50000"/>
                </a:schemeClr>
              </a:buClr>
              <a:buFont typeface="Wingdings 3" panose="05040102010807070707" pitchFamily="18" charset="2"/>
              <a:buChar char=""/>
            </a:pPr>
            <a:r>
              <a:rPr lang="en-US" sz="2300" b="1" dirty="0" smtClean="0">
                <a:solidFill>
                  <a:srgbClr val="FF0000"/>
                </a:solidFill>
              </a:rPr>
              <a:t>Non-Profit Motives</a:t>
            </a:r>
            <a:r>
              <a:rPr lang="en-US" sz="2300" dirty="0"/>
              <a:t> </a:t>
            </a:r>
            <a:r>
              <a:rPr lang="en-US" sz="2300" dirty="0" smtClean="0"/>
              <a:t>are reasons for setting up in business which are not linked to making profit, e.g. control over working hours or self-fulfillment.</a:t>
            </a:r>
          </a:p>
          <a:p>
            <a:pPr marL="406400" indent="-406400">
              <a:buClr>
                <a:schemeClr val="accent6">
                  <a:lumMod val="50000"/>
                </a:schemeClr>
              </a:buClr>
              <a:buFont typeface="Wingdings 3" panose="05040102010807070707" pitchFamily="18" charset="2"/>
              <a:buChar char=""/>
            </a:pPr>
            <a:r>
              <a:rPr lang="en-US" sz="2300" b="1" dirty="0" smtClean="0">
                <a:solidFill>
                  <a:srgbClr val="FF0000"/>
                </a:solidFill>
              </a:rPr>
              <a:t>Ethical Motives </a:t>
            </a:r>
            <a:r>
              <a:rPr lang="en-US" sz="2300" dirty="0" smtClean="0"/>
              <a:t>are reasons linked to doing ‘what is right’, e.g. setting up a business or organisation which benefits a section of the community, or which is committed to ethical employment and souring activities.</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11</a:t>
            </a:r>
            <a:endParaRPr lang="en-GB" sz="2400" b="1" dirty="0">
              <a:latin typeface="Arial" panose="020B0604020202020204" pitchFamily="34" charset="0"/>
              <a:cs typeface="Arial" panose="020B0604020202020204" pitchFamily="34" charset="0"/>
            </a:endParaRPr>
          </a:p>
        </p:txBody>
      </p:sp>
      <p:pic>
        <p:nvPicPr>
          <p:cNvPr id="1026" name="Picture 2" descr="Image result for one wat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157192" y="1139043"/>
            <a:ext cx="1678276" cy="207393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Image result for one wa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3609780"/>
            <a:ext cx="1671180" cy="1115364"/>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Image result for one w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288" y="5051682"/>
            <a:ext cx="1671180" cy="1485493"/>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Rectangle 8"/>
          <p:cNvSpPr/>
          <p:nvPr/>
        </p:nvSpPr>
        <p:spPr>
          <a:xfrm>
            <a:off x="251520" y="4365104"/>
            <a:ext cx="6768752" cy="2123658"/>
          </a:xfrm>
          <a:prstGeom prst="rect">
            <a:avLst/>
          </a:prstGeom>
          <a:solidFill>
            <a:schemeClr val="tx2">
              <a:lumMod val="40000"/>
              <a:lumOff val="60000"/>
            </a:schemeClr>
          </a:solidFill>
          <a:ln w="57150">
            <a:solidFill>
              <a:schemeClr val="tx1"/>
            </a:solidFill>
          </a:ln>
        </p:spPr>
        <p:txBody>
          <a:bodyPr wrap="square">
            <a:spAutoFit/>
          </a:bodyPr>
          <a:lstStyle/>
          <a:p>
            <a:pPr>
              <a:buClr>
                <a:schemeClr val="accent6">
                  <a:lumMod val="50000"/>
                </a:schemeClr>
              </a:buClr>
            </a:pPr>
            <a:r>
              <a:rPr lang="en-US" sz="2200" b="1" dirty="0" smtClean="0">
                <a:solidFill>
                  <a:srgbClr val="FF0000"/>
                </a:solidFill>
              </a:rPr>
              <a:t>Find Out</a:t>
            </a:r>
          </a:p>
          <a:p>
            <a:pPr marL="406400" indent="-406400">
              <a:buClr>
                <a:schemeClr val="accent6">
                  <a:lumMod val="50000"/>
                </a:schemeClr>
              </a:buClr>
              <a:buFont typeface="Wingdings 3" panose="05040102010807070707" pitchFamily="18" charset="2"/>
              <a:buChar char=""/>
            </a:pPr>
            <a:r>
              <a:rPr lang="en-US" sz="2200" dirty="0" smtClean="0"/>
              <a:t>Duncan Goose is the founder of Global Ethics Ltd. Which is the company behind the One brands. Find out more about how the business operates both profitably and ethically by exploring their website: </a:t>
            </a:r>
            <a:r>
              <a:rPr lang="en-US" sz="2200" dirty="0" smtClean="0">
                <a:hlinkClick r:id="rId6"/>
              </a:rPr>
              <a:t>www.onedifference.org</a:t>
            </a:r>
            <a:endParaRPr lang="en-US" sz="2200" dirty="0" smtClean="0"/>
          </a:p>
        </p:txBody>
      </p:sp>
    </p:spTree>
    <p:extLst>
      <p:ext uri="{BB962C8B-B14F-4D97-AF65-F5344CB8AC3E}">
        <p14:creationId xmlns:p14="http://schemas.microsoft.com/office/powerpoint/2010/main" val="380102635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2420888"/>
            <a:ext cx="7056784" cy="4247317"/>
          </a:xfrm>
          <a:prstGeom prst="rect">
            <a:avLst/>
          </a:prstGeom>
        </p:spPr>
        <p:txBody>
          <a:bodyPr wrap="square">
            <a:spAutoFit/>
          </a:bodyPr>
          <a:lstStyle/>
          <a:p>
            <a:pPr>
              <a:buClr>
                <a:schemeClr val="accent6">
                  <a:lumMod val="50000"/>
                </a:schemeClr>
              </a:buClr>
            </a:pPr>
            <a:r>
              <a:rPr lang="en-US" b="1" dirty="0" smtClean="0">
                <a:solidFill>
                  <a:srgbClr val="FF0000"/>
                </a:solidFill>
              </a:rPr>
              <a:t>Exam Style Questions</a:t>
            </a:r>
            <a:endParaRPr lang="en-US" dirty="0" smtClean="0"/>
          </a:p>
          <a:p>
            <a:pPr marL="406400" indent="-406400">
              <a:buClr>
                <a:schemeClr val="accent6">
                  <a:lumMod val="50000"/>
                </a:schemeClr>
              </a:buClr>
              <a:buFont typeface="Wingdings 3" panose="05040102010807070707" pitchFamily="18" charset="2"/>
              <a:buChar char=""/>
            </a:pPr>
            <a:r>
              <a:rPr lang="en-US" b="1" dirty="0" err="1" smtClean="0">
                <a:solidFill>
                  <a:srgbClr val="002060"/>
                </a:solidFill>
              </a:rPr>
              <a:t>Laverstoke</a:t>
            </a:r>
            <a:r>
              <a:rPr lang="en-US" b="1" dirty="0" smtClean="0">
                <a:solidFill>
                  <a:srgbClr val="002060"/>
                </a:solidFill>
              </a:rPr>
              <a:t> Park Farm</a:t>
            </a:r>
          </a:p>
          <a:p>
            <a:pPr marL="406400" indent="-406400">
              <a:buClr>
                <a:schemeClr val="accent6">
                  <a:lumMod val="50000"/>
                </a:schemeClr>
              </a:buClr>
              <a:buFont typeface="Wingdings 3" panose="05040102010807070707" pitchFamily="18" charset="2"/>
              <a:buChar char=""/>
            </a:pPr>
            <a:r>
              <a:rPr lang="en-US" dirty="0" smtClean="0">
                <a:solidFill>
                  <a:srgbClr val="002060"/>
                </a:solidFill>
              </a:rPr>
              <a:t>In 1996, Jody and Clare </a:t>
            </a:r>
            <a:r>
              <a:rPr lang="en-US" dirty="0" err="1" smtClean="0">
                <a:solidFill>
                  <a:srgbClr val="002060"/>
                </a:solidFill>
              </a:rPr>
              <a:t>Scheckter</a:t>
            </a:r>
            <a:r>
              <a:rPr lang="en-US" dirty="0" smtClean="0">
                <a:solidFill>
                  <a:srgbClr val="002060"/>
                </a:solidFill>
              </a:rPr>
              <a:t> set up their own farm, which produces high quality meat, dairy produce, beer and some wine. Jody and Clare are deeply committed to ethical farming, using organic and biodynamic methods where possible and paying close attention to animal welfare. They avoid using chemical fertilisers, preferring instead to use natural farming methods which they control and which do not cause environmental degradation.</a:t>
            </a:r>
          </a:p>
          <a:p>
            <a:pPr marL="406400" indent="-406400">
              <a:buClr>
                <a:schemeClr val="accent6">
                  <a:lumMod val="50000"/>
                </a:schemeClr>
              </a:buClr>
              <a:buFont typeface="Wingdings 3" panose="05040102010807070707" pitchFamily="18" charset="2"/>
              <a:buChar char=""/>
            </a:pPr>
            <a:r>
              <a:rPr lang="en-US" dirty="0" smtClean="0">
                <a:solidFill>
                  <a:srgbClr val="002060"/>
                </a:solidFill>
              </a:rPr>
              <a:t>Compost is made by allowing manure and green waste matter (woodland, field and garden rubbish) to rot, turning it into natural </a:t>
            </a:r>
            <a:r>
              <a:rPr lang="en-US" dirty="0" err="1" smtClean="0">
                <a:solidFill>
                  <a:srgbClr val="002060"/>
                </a:solidFill>
              </a:rPr>
              <a:t>fertiliser</a:t>
            </a:r>
            <a:r>
              <a:rPr lang="en-US" dirty="0" smtClean="0">
                <a:solidFill>
                  <a:srgbClr val="002060"/>
                </a:solidFill>
              </a:rPr>
              <a:t>. </a:t>
            </a:r>
            <a:r>
              <a:rPr lang="en-US" dirty="0" err="1" smtClean="0">
                <a:solidFill>
                  <a:srgbClr val="002060"/>
                </a:solidFill>
              </a:rPr>
              <a:t>Laverstoke</a:t>
            </a:r>
            <a:r>
              <a:rPr lang="en-US" dirty="0" smtClean="0">
                <a:solidFill>
                  <a:srgbClr val="002060"/>
                </a:solidFill>
              </a:rPr>
              <a:t> Park Farm relies on home-produced compost and manure to </a:t>
            </a:r>
            <a:r>
              <a:rPr lang="en-US" dirty="0" err="1" smtClean="0">
                <a:solidFill>
                  <a:srgbClr val="002060"/>
                </a:solidFill>
              </a:rPr>
              <a:t>fertilise</a:t>
            </a:r>
            <a:r>
              <a:rPr lang="en-US" dirty="0" smtClean="0">
                <a:solidFill>
                  <a:srgbClr val="002060"/>
                </a:solidFill>
              </a:rPr>
              <a:t> their crops and grass, creating high quality animal feed for meat production.</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a:t>
            </a:r>
            <a:endParaRPr lang="en-GB" sz="2400" b="1" dirty="0">
              <a:latin typeface="Arial" panose="020B0604020202020204" pitchFamily="34" charset="0"/>
              <a:cs typeface="Arial" panose="020B0604020202020204" pitchFamily="34" charset="0"/>
            </a:endParaRPr>
          </a:p>
        </p:txBody>
      </p:sp>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8"/>
          <p:cNvSpPr/>
          <p:nvPr/>
        </p:nvSpPr>
        <p:spPr>
          <a:xfrm>
            <a:off x="307974" y="1139043"/>
            <a:ext cx="8512497" cy="1200329"/>
          </a:xfrm>
          <a:prstGeom prst="rect">
            <a:avLst/>
          </a:prstGeom>
          <a:solidFill>
            <a:srgbClr val="FF8181"/>
          </a:solidFill>
          <a:ln w="57150">
            <a:solidFill>
              <a:schemeClr val="tx1"/>
            </a:solidFill>
          </a:ln>
        </p:spPr>
        <p:txBody>
          <a:bodyPr wrap="square">
            <a:spAutoFit/>
          </a:bodyPr>
          <a:lstStyle/>
          <a:p>
            <a:pPr>
              <a:buClr>
                <a:schemeClr val="accent6">
                  <a:lumMod val="50000"/>
                </a:schemeClr>
              </a:buClr>
            </a:pPr>
            <a:r>
              <a:rPr lang="en-US" b="1" dirty="0" smtClean="0">
                <a:solidFill>
                  <a:schemeClr val="tx2">
                    <a:lumMod val="50000"/>
                  </a:schemeClr>
                </a:solidFill>
              </a:rPr>
              <a:t>Watch Out</a:t>
            </a:r>
          </a:p>
          <a:p>
            <a:pPr marL="406400" indent="-406400">
              <a:buClr>
                <a:schemeClr val="accent6">
                  <a:lumMod val="50000"/>
                </a:schemeClr>
              </a:buClr>
              <a:buFont typeface="Wingdings 3" panose="05040102010807070707" pitchFamily="18" charset="2"/>
              <a:buChar char=""/>
            </a:pPr>
            <a:r>
              <a:rPr lang="en-US" dirty="0" smtClean="0"/>
              <a:t>It can be easy to confuse characteristics (personal qualities) and motives (reasons for doing something). Make sure you know the difference between the two, and can give examples of both characteristic and motives.</a:t>
            </a:r>
          </a:p>
        </p:txBody>
      </p:sp>
      <p:sp>
        <p:nvSpPr>
          <p:cNvPr id="4" name="AutoShape 2" descr="Image result for Laverstoke Park Farm"/>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4" descr="Image result for Laverstoke Park Farm"/>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4" name="Picture 16" descr="Image result for Laverstoke Park Fa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2564904"/>
            <a:ext cx="1518692" cy="1109158"/>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3" y="4004230"/>
            <a:ext cx="1512167" cy="1008946"/>
          </a:xfrm>
          <a:prstGeom prst="rect">
            <a:avLst/>
          </a:prstGeom>
          <a:noFill/>
          <a:effectLst>
            <a:outerShdw blurRad="101600" dist="38100" dir="2700000" sx="103000" sy="103000" algn="tl" rotWithShape="0">
              <a:prstClr val="black">
                <a:alpha val="40000"/>
              </a:prst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2" y="5391070"/>
            <a:ext cx="1518693" cy="1134274"/>
          </a:xfrm>
          <a:prstGeom prst="rect">
            <a:avLst/>
          </a:prstGeom>
          <a:noFill/>
          <a:effectLst>
            <a:outerShdw blurRad="101600" dist="38100" dir="2700000" sx="103000" sy="103000" algn="tl" rotWithShape="0">
              <a:prstClr val="black">
                <a:alpha val="40000"/>
              </a:prstClr>
            </a:outerShdw>
          </a:effectLst>
        </p:spPr>
      </p:pic>
      <p:sp>
        <p:nvSpPr>
          <p:cNvPr id="21" name="TextBox 20">
            <a:hlinkClick r:id="rId6" action="ppaction://hlinkfile"/>
          </p:cNvPr>
          <p:cNvSpPr txBox="1"/>
          <p:nvPr/>
        </p:nvSpPr>
        <p:spPr>
          <a:xfrm>
            <a:off x="6732240" y="2371527"/>
            <a:ext cx="529312" cy="769441"/>
          </a:xfrm>
          <a:prstGeom prst="rect">
            <a:avLst/>
          </a:prstGeom>
          <a:noFill/>
        </p:spPr>
        <p:txBody>
          <a:bodyPr wrap="none" rtlCol="0">
            <a:spAutoFit/>
          </a:bodyPr>
          <a:lstStyle/>
          <a:p>
            <a:r>
              <a:rPr lang="en-GB" sz="4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335315651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124744"/>
            <a:ext cx="7056784" cy="5632311"/>
          </a:xfrm>
          <a:prstGeom prst="rect">
            <a:avLst/>
          </a:prstGeom>
        </p:spPr>
        <p:txBody>
          <a:bodyPr wrap="square">
            <a:spAutoFit/>
          </a:bodyPr>
          <a:lstStyle/>
          <a:p>
            <a:pPr>
              <a:buClr>
                <a:schemeClr val="accent6">
                  <a:lumMod val="50000"/>
                </a:schemeClr>
              </a:buClr>
            </a:pPr>
            <a:r>
              <a:rPr lang="en-US" b="1" dirty="0" err="1" smtClean="0">
                <a:solidFill>
                  <a:srgbClr val="002060"/>
                </a:solidFill>
              </a:rPr>
              <a:t>Laverstoke</a:t>
            </a:r>
            <a:r>
              <a:rPr lang="en-US" b="1" dirty="0" smtClean="0">
                <a:solidFill>
                  <a:srgbClr val="002060"/>
                </a:solidFill>
              </a:rPr>
              <a:t> Park Farm</a:t>
            </a:r>
          </a:p>
          <a:p>
            <a:pPr marL="406400" indent="-406400">
              <a:buClr>
                <a:schemeClr val="accent6">
                  <a:lumMod val="50000"/>
                </a:schemeClr>
              </a:buClr>
              <a:buFont typeface="Wingdings 3" panose="05040102010807070707" pitchFamily="18" charset="2"/>
              <a:buChar char=""/>
            </a:pPr>
            <a:r>
              <a:rPr lang="en-US" dirty="0" smtClean="0">
                <a:solidFill>
                  <a:srgbClr val="002060"/>
                </a:solidFill>
              </a:rPr>
              <a:t>This, in turn, creates the USP (Unique Selling Point) for the business. Jody and Clare worked hard to collect enough waste to meet their composting needs as their business grew and had already gained valuable experience in compost making at the time when the business environment in the UK developed and local authorities began to recycle organic household waste more seriously.</a:t>
            </a:r>
          </a:p>
          <a:p>
            <a:pPr marL="406400" indent="-406400">
              <a:buClr>
                <a:schemeClr val="accent6">
                  <a:lumMod val="50000"/>
                </a:schemeClr>
              </a:buClr>
              <a:buFont typeface="Wingdings 3" panose="05040102010807070707" pitchFamily="18" charset="2"/>
              <a:buChar char=""/>
            </a:pPr>
            <a:r>
              <a:rPr lang="en-US" dirty="0" smtClean="0">
                <a:solidFill>
                  <a:srgbClr val="002060"/>
                </a:solidFill>
              </a:rPr>
              <a:t>At this point the </a:t>
            </a:r>
            <a:r>
              <a:rPr lang="en-US" dirty="0" err="1" smtClean="0">
                <a:solidFill>
                  <a:srgbClr val="002060"/>
                </a:solidFill>
              </a:rPr>
              <a:t>Scheckters</a:t>
            </a:r>
            <a:r>
              <a:rPr lang="en-US" dirty="0" smtClean="0">
                <a:solidFill>
                  <a:srgbClr val="002060"/>
                </a:solidFill>
              </a:rPr>
              <a:t> decided to set up a green waste facility in order to meet their increasing need for compost. They offered their services to local authorities in the area, which were searching for convenient ways to recycle. They thought they could offer a cost effective, sustainable alternative to landfill, while at the same time creating natural </a:t>
            </a:r>
            <a:r>
              <a:rPr lang="en-US" dirty="0" err="1" smtClean="0">
                <a:solidFill>
                  <a:srgbClr val="002060"/>
                </a:solidFill>
              </a:rPr>
              <a:t>fertiliser</a:t>
            </a:r>
            <a:r>
              <a:rPr lang="en-US" dirty="0" smtClean="0">
                <a:solidFill>
                  <a:srgbClr val="002060"/>
                </a:solidFill>
              </a:rPr>
              <a:t> for use on their farm.</a:t>
            </a:r>
          </a:p>
          <a:p>
            <a:pPr marL="406400" indent="-406400">
              <a:buClr>
                <a:schemeClr val="accent6">
                  <a:lumMod val="50000"/>
                </a:schemeClr>
              </a:buClr>
              <a:buFont typeface="Wingdings 3" panose="05040102010807070707" pitchFamily="18" charset="2"/>
              <a:buChar char=""/>
            </a:pPr>
            <a:r>
              <a:rPr lang="en-US" dirty="0" smtClean="0">
                <a:solidFill>
                  <a:srgbClr val="002060"/>
                </a:solidFill>
              </a:rPr>
              <a:t>They could charge a gate fee for a given quality of waste, giving local authorities a new way of disposing of green waste. This would help the farm to meet the need for more compost, which would enhance to quality of the soil, increase crop yields and improve the grass which feeds their animals.</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a:t>
            </a:r>
            <a:endParaRPr lang="en-GB" sz="2400" b="1" dirty="0">
              <a:latin typeface="Arial" panose="020B0604020202020204" pitchFamily="34" charset="0"/>
              <a:cs typeface="Arial" panose="020B0604020202020204" pitchFamily="34" charset="0"/>
            </a:endParaRPr>
          </a:p>
        </p:txBody>
      </p:sp>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2" descr="Image result for Laverstoke Park Farm"/>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4" descr="Image result for Laverstoke Park Farm"/>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4" name="Picture 16" descr="Image result for Laverstoke Park Fa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3046325"/>
            <a:ext cx="1518692" cy="1109158"/>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3" y="4292262"/>
            <a:ext cx="1512167" cy="1008946"/>
          </a:xfrm>
          <a:prstGeom prst="rect">
            <a:avLst/>
          </a:prstGeom>
          <a:noFill/>
          <a:effectLst>
            <a:outerShdw blurRad="101600" dist="38100" dir="2700000" sx="103000" sy="103000" algn="tl" rotWithShape="0">
              <a:prstClr val="black">
                <a:alpha val="40000"/>
              </a:prst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2" y="5437987"/>
            <a:ext cx="1518693" cy="1134274"/>
          </a:xfrm>
          <a:prstGeom prst="rect">
            <a:avLst/>
          </a:prstGeom>
          <a:noFill/>
          <a:effectLst>
            <a:outerShdw blurRad="101600" dist="38100" dir="2700000" sx="103000" sy="103000" algn="tl" rotWithShape="0">
              <a:prstClr val="black">
                <a:alpha val="40000"/>
              </a:prstClr>
            </a:outerShdw>
          </a:effectLst>
        </p:spPr>
      </p:pic>
      <p:grpSp>
        <p:nvGrpSpPr>
          <p:cNvPr id="7" name="Group 6"/>
          <p:cNvGrpSpPr/>
          <p:nvPr/>
        </p:nvGrpSpPr>
        <p:grpSpPr>
          <a:xfrm>
            <a:off x="7303244" y="1124744"/>
            <a:ext cx="1530672" cy="1784803"/>
            <a:chOff x="7303244" y="1124744"/>
            <a:chExt cx="1530672" cy="1784803"/>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3244" y="1129851"/>
              <a:ext cx="1085180" cy="1779696"/>
            </a:xfrm>
            <a:prstGeom prst="rect">
              <a:avLst/>
            </a:prstGeom>
            <a:noFill/>
            <a:effectLst>
              <a:outerShdw blurRad="101600" dist="38100" dir="2700000" sx="103000" sy="103000" algn="tl" rotWithShape="0">
                <a:prstClr val="black">
                  <a:alpha val="40000"/>
                </a:prstClr>
              </a:outerShdw>
            </a:effectLst>
          </p:spPr>
        </p:pic>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8316416" y="1124744"/>
              <a:ext cx="517500" cy="1779696"/>
            </a:xfrm>
            <a:prstGeom prst="rect">
              <a:avLst/>
            </a:prstGeom>
            <a:noFill/>
            <a:effectLst>
              <a:outerShdw blurRad="101600" dist="38100" dir="2700000" sx="103000" sy="103000" algn="tl" rotWithShape="0">
                <a:prstClr val="black">
                  <a:alpha val="40000"/>
                </a:prstClr>
              </a:outerShdw>
            </a:effectLst>
          </p:spPr>
        </p:pic>
      </p:grpSp>
      <p:sp>
        <p:nvSpPr>
          <p:cNvPr id="16" name="TextBox 15">
            <a:hlinkClick r:id="rId8" action="ppaction://hlinkfile"/>
          </p:cNvPr>
          <p:cNvSpPr txBox="1"/>
          <p:nvPr/>
        </p:nvSpPr>
        <p:spPr>
          <a:xfrm>
            <a:off x="6804248" y="1003375"/>
            <a:ext cx="529312" cy="769441"/>
          </a:xfrm>
          <a:prstGeom prst="rect">
            <a:avLst/>
          </a:prstGeom>
          <a:noFill/>
        </p:spPr>
        <p:txBody>
          <a:bodyPr wrap="none" rtlCol="0">
            <a:spAutoFit/>
          </a:bodyPr>
          <a:lstStyle/>
          <a:p>
            <a:r>
              <a:rPr lang="en-GB" sz="4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295444379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124744"/>
            <a:ext cx="7056784" cy="5509200"/>
          </a:xfrm>
          <a:prstGeom prst="rect">
            <a:avLst/>
          </a:prstGeom>
        </p:spPr>
        <p:txBody>
          <a:bodyPr wrap="square">
            <a:spAutoFit/>
          </a:bodyPr>
          <a:lstStyle/>
          <a:p>
            <a:pPr>
              <a:buClr>
                <a:schemeClr val="accent6">
                  <a:lumMod val="50000"/>
                </a:schemeClr>
              </a:buClr>
            </a:pPr>
            <a:r>
              <a:rPr lang="en-US" sz="2200" b="1" dirty="0" err="1" smtClean="0">
                <a:solidFill>
                  <a:srgbClr val="002060"/>
                </a:solidFill>
              </a:rPr>
              <a:t>Laverstoke</a:t>
            </a:r>
            <a:r>
              <a:rPr lang="en-US" sz="2200" b="1" dirty="0" smtClean="0">
                <a:solidFill>
                  <a:srgbClr val="002060"/>
                </a:solidFill>
              </a:rPr>
              <a:t> Park Farm</a:t>
            </a:r>
          </a:p>
          <a:p>
            <a:pPr marL="406400" indent="-406400">
              <a:buClr>
                <a:schemeClr val="accent6">
                  <a:lumMod val="50000"/>
                </a:schemeClr>
              </a:buClr>
              <a:buFont typeface="Wingdings 3" panose="05040102010807070707" pitchFamily="18" charset="2"/>
              <a:buChar char=""/>
            </a:pPr>
            <a:r>
              <a:rPr lang="en-US" sz="2200" dirty="0" smtClean="0">
                <a:solidFill>
                  <a:srgbClr val="002060"/>
                </a:solidFill>
              </a:rPr>
              <a:t>The project required investment in land, to provide space for the compost facility, and heavy machinery for processing and moving the compost to where it was needed. Employees would need to be trained in the necessary skills. This investment would bring in income  from both gate fees and increased output and sales of meat and vegetables. But in the first few years it was unlikely that this income would cover the additional costs incurred.</a:t>
            </a:r>
          </a:p>
          <a:p>
            <a:pPr marL="406400" indent="-406400">
              <a:buClr>
                <a:schemeClr val="accent6">
                  <a:lumMod val="50000"/>
                </a:schemeClr>
              </a:buClr>
              <a:buFont typeface="Wingdings 3" panose="05040102010807070707" pitchFamily="18" charset="2"/>
              <a:buChar char=""/>
            </a:pPr>
            <a:r>
              <a:rPr lang="en-US" sz="2200" dirty="0" err="1" smtClean="0">
                <a:solidFill>
                  <a:srgbClr val="002060"/>
                </a:solidFill>
              </a:rPr>
              <a:t>Laverstoke</a:t>
            </a:r>
            <a:r>
              <a:rPr lang="en-US" sz="2200" dirty="0" smtClean="0">
                <a:solidFill>
                  <a:srgbClr val="002060"/>
                </a:solidFill>
              </a:rPr>
              <a:t> Park Farm challenges the existing perspective on business enterprise. While traditional waste management businesses concentrate on making a profit from waste disposal, for </a:t>
            </a:r>
            <a:r>
              <a:rPr lang="en-US" sz="2200" dirty="0" err="1" smtClean="0">
                <a:solidFill>
                  <a:srgbClr val="002060"/>
                </a:solidFill>
              </a:rPr>
              <a:t>Laverstoke</a:t>
            </a:r>
            <a:r>
              <a:rPr lang="en-US" sz="2200" dirty="0" smtClean="0">
                <a:solidFill>
                  <a:srgbClr val="002060"/>
                </a:solidFill>
              </a:rPr>
              <a:t> composting is a </a:t>
            </a:r>
            <a:r>
              <a:rPr lang="en-US" sz="2200" dirty="0">
                <a:solidFill>
                  <a:srgbClr val="002060"/>
                </a:solidFill>
              </a:rPr>
              <a:t>c</a:t>
            </a:r>
            <a:r>
              <a:rPr lang="en-US" sz="2200" dirty="0" smtClean="0">
                <a:solidFill>
                  <a:srgbClr val="002060"/>
                </a:solidFill>
              </a:rPr>
              <a:t>ore activity that contributes to its whole production process. </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a:t>
            </a:r>
            <a:endParaRPr lang="en-GB" sz="2400" b="1" dirty="0">
              <a:latin typeface="Arial" panose="020B0604020202020204" pitchFamily="34" charset="0"/>
              <a:cs typeface="Arial" panose="020B0604020202020204" pitchFamily="34" charset="0"/>
            </a:endParaRPr>
          </a:p>
        </p:txBody>
      </p:sp>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2" descr="Image result for Laverstoke Park Farm"/>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4" descr="Image result for Laverstoke Park Farm"/>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4" name="Picture 16" descr="Image result for Laverstoke Park Fa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3046325"/>
            <a:ext cx="1518692" cy="1109158"/>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3" y="4292262"/>
            <a:ext cx="1512167" cy="1008946"/>
          </a:xfrm>
          <a:prstGeom prst="rect">
            <a:avLst/>
          </a:prstGeom>
          <a:noFill/>
          <a:effectLst>
            <a:outerShdw blurRad="101600" dist="38100" dir="2700000" sx="103000" sy="103000" algn="tl" rotWithShape="0">
              <a:prstClr val="black">
                <a:alpha val="40000"/>
              </a:prst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2" y="5437987"/>
            <a:ext cx="1518693" cy="1134274"/>
          </a:xfrm>
          <a:prstGeom prst="rect">
            <a:avLst/>
          </a:prstGeom>
          <a:noFill/>
          <a:effectLst>
            <a:outerShdw blurRad="101600" dist="38100" dir="2700000" sx="103000" sy="103000" algn="tl" rotWithShape="0">
              <a:prstClr val="black">
                <a:alpha val="40000"/>
              </a:prstClr>
            </a:outerShdw>
          </a:effectLst>
        </p:spPr>
      </p:pic>
      <p:grpSp>
        <p:nvGrpSpPr>
          <p:cNvPr id="7" name="Group 6"/>
          <p:cNvGrpSpPr/>
          <p:nvPr/>
        </p:nvGrpSpPr>
        <p:grpSpPr>
          <a:xfrm>
            <a:off x="7303244" y="1124744"/>
            <a:ext cx="1530672" cy="1784803"/>
            <a:chOff x="7303244" y="1124744"/>
            <a:chExt cx="1530672" cy="1784803"/>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3244" y="1129851"/>
              <a:ext cx="1085180" cy="1779696"/>
            </a:xfrm>
            <a:prstGeom prst="rect">
              <a:avLst/>
            </a:prstGeom>
            <a:effectLst>
              <a:outerShdw blurRad="101600" dist="38100" dir="2700000" sx="103000" sy="103000" algn="tl" rotWithShape="0">
                <a:prstClr val="black">
                  <a:alpha val="40000"/>
                </a:prstClr>
              </a:outerShdw>
            </a:effectLst>
          </p:spPr>
        </p:pic>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8316416" y="1124744"/>
              <a:ext cx="517500" cy="1779696"/>
            </a:xfrm>
            <a:prstGeom prst="rect">
              <a:avLst/>
            </a:prstGeom>
            <a:effectLst>
              <a:outerShdw blurRad="101600" dist="38100" dir="2700000" sx="103000" sy="103000" algn="tl" rotWithShape="0">
                <a:prstClr val="black">
                  <a:alpha val="40000"/>
                </a:prstClr>
              </a:outerShdw>
            </a:effectLst>
          </p:spPr>
        </p:pic>
      </p:grpSp>
      <p:sp>
        <p:nvSpPr>
          <p:cNvPr id="16" name="TextBox 15">
            <a:hlinkClick r:id="rId8" action="ppaction://hlinkfile"/>
          </p:cNvPr>
          <p:cNvSpPr txBox="1"/>
          <p:nvPr/>
        </p:nvSpPr>
        <p:spPr>
          <a:xfrm>
            <a:off x="6732240" y="4077072"/>
            <a:ext cx="529312" cy="769441"/>
          </a:xfrm>
          <a:prstGeom prst="rect">
            <a:avLst/>
          </a:prstGeom>
          <a:noFill/>
        </p:spPr>
        <p:txBody>
          <a:bodyPr wrap="none" rtlCol="0">
            <a:spAutoFit/>
          </a:bodyPr>
          <a:lstStyle/>
          <a:p>
            <a:r>
              <a:rPr lang="en-GB" sz="4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3641495497"/>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124744"/>
            <a:ext cx="7056784" cy="5586145"/>
          </a:xfrm>
          <a:prstGeom prst="rect">
            <a:avLst/>
          </a:prstGeom>
        </p:spPr>
        <p:txBody>
          <a:bodyPr wrap="square">
            <a:spAutoFit/>
          </a:bodyPr>
          <a:lstStyle/>
          <a:p>
            <a:pPr>
              <a:buClr>
                <a:schemeClr val="accent6">
                  <a:lumMod val="50000"/>
                </a:schemeClr>
              </a:buClr>
            </a:pPr>
            <a:r>
              <a:rPr lang="en-US" sz="2100" b="1" dirty="0" err="1" smtClean="0">
                <a:solidFill>
                  <a:srgbClr val="002060"/>
                </a:solidFill>
              </a:rPr>
              <a:t>Laverstoke</a:t>
            </a:r>
            <a:r>
              <a:rPr lang="en-US" sz="2100" b="1" dirty="0" smtClean="0">
                <a:solidFill>
                  <a:srgbClr val="002060"/>
                </a:solidFill>
              </a:rPr>
              <a:t> Park Farm</a:t>
            </a:r>
          </a:p>
          <a:p>
            <a:pPr marL="406400" indent="-406400">
              <a:buClr>
                <a:schemeClr val="accent6">
                  <a:lumMod val="50000"/>
                </a:schemeClr>
              </a:buClr>
              <a:buFont typeface="Wingdings 3" panose="05040102010807070707" pitchFamily="18" charset="2"/>
              <a:buChar char=""/>
            </a:pPr>
            <a:r>
              <a:rPr lang="en-US" sz="2100" dirty="0">
                <a:solidFill>
                  <a:srgbClr val="002060"/>
                </a:solidFill>
              </a:rPr>
              <a:t>So the bottom line for this expansion was really about whether it would improve the quality of the soil, not just whether the green waste facility would be independently profitable. </a:t>
            </a:r>
          </a:p>
          <a:p>
            <a:pPr marL="406400" indent="-406400">
              <a:buClr>
                <a:schemeClr val="accent6">
                  <a:lumMod val="50000"/>
                </a:schemeClr>
              </a:buClr>
              <a:buFont typeface="Wingdings 3" panose="05040102010807070707" pitchFamily="18" charset="2"/>
              <a:buChar char=""/>
            </a:pPr>
            <a:r>
              <a:rPr lang="en-US" sz="2100" dirty="0" smtClean="0">
                <a:solidFill>
                  <a:srgbClr val="002060"/>
                </a:solidFill>
              </a:rPr>
              <a:t>The </a:t>
            </a:r>
            <a:r>
              <a:rPr lang="en-US" sz="2100" dirty="0" err="1" smtClean="0">
                <a:solidFill>
                  <a:srgbClr val="002060"/>
                </a:solidFill>
              </a:rPr>
              <a:t>Scheckters</a:t>
            </a:r>
            <a:r>
              <a:rPr lang="en-US" sz="2100" dirty="0" smtClean="0">
                <a:solidFill>
                  <a:srgbClr val="002060"/>
                </a:solidFill>
              </a:rPr>
              <a:t> believe that the soil on a farm should be viewed as its key asset. It should be nurtured. Their deep commitment to environmentally friendly farming methods led them to believe that if the expanded compost facility would produce a healthier environment for plants and animals, it would also create a foundation for a healthier business.</a:t>
            </a:r>
          </a:p>
          <a:p>
            <a:pPr marL="457200" indent="-457200">
              <a:buClr>
                <a:schemeClr val="accent6">
                  <a:lumMod val="50000"/>
                </a:schemeClr>
              </a:buClr>
              <a:buFont typeface="+mj-lt"/>
              <a:buAutoNum type="arabicPeriod"/>
              <a:tabLst>
                <a:tab pos="6864350" algn="r"/>
              </a:tabLst>
            </a:pPr>
            <a:r>
              <a:rPr lang="en-US" sz="2100" dirty="0" smtClean="0">
                <a:solidFill>
                  <a:srgbClr val="FF0000"/>
                </a:solidFill>
              </a:rPr>
              <a:t>Using examples from the case study, outline the differences between characteristics and motives of entrepreneurs.	[6]</a:t>
            </a:r>
          </a:p>
          <a:p>
            <a:pPr marL="457200" indent="-457200">
              <a:buClr>
                <a:schemeClr val="accent6">
                  <a:lumMod val="50000"/>
                </a:schemeClr>
              </a:buClr>
              <a:buFont typeface="+mj-lt"/>
              <a:buAutoNum type="arabicPeriod"/>
              <a:tabLst>
                <a:tab pos="6864350" algn="r"/>
              </a:tabLst>
            </a:pPr>
            <a:r>
              <a:rPr lang="en-US" sz="2100" dirty="0" smtClean="0">
                <a:solidFill>
                  <a:srgbClr val="FF0000"/>
                </a:solidFill>
              </a:rPr>
              <a:t>To what extent are all entrepreneurs driven by profit?	[8]</a:t>
            </a: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12</a:t>
            </a:r>
            <a:endParaRPr lang="en-GB" sz="2400" b="1" dirty="0">
              <a:latin typeface="Arial" panose="020B0604020202020204" pitchFamily="34" charset="0"/>
              <a:cs typeface="Arial" panose="020B0604020202020204" pitchFamily="34" charset="0"/>
            </a:endParaRPr>
          </a:p>
        </p:txBody>
      </p:sp>
      <p:sp>
        <p:nvSpPr>
          <p:cNvPr id="3" name="AutoShape 4" descr="Image result for one wa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2" descr="Image result for Laverstoke Park Farm"/>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4" descr="Image result for Laverstoke Park Farm"/>
          <p:cNvSpPr>
            <a:spLocks noChangeAspect="1" noChangeArrowheads="1"/>
          </p:cNvSpPr>
          <p:nvPr/>
        </p:nvSpPr>
        <p:spPr bwMode="auto">
          <a:xfrm>
            <a:off x="21590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4" name="Picture 16" descr="Image result for Laverstoke Park Fa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3046325"/>
            <a:ext cx="1518692" cy="1109158"/>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3" y="4292262"/>
            <a:ext cx="1512167" cy="1008946"/>
          </a:xfrm>
          <a:prstGeom prst="rect">
            <a:avLst/>
          </a:prstGeom>
          <a:effectLst>
            <a:outerShdw blurRad="101600" dist="38100" dir="2700000" sx="103000" sy="103000" algn="tl" rotWithShape="0">
              <a:prstClr val="black">
                <a:alpha val="40000"/>
              </a:prstClr>
            </a:outerShdw>
          </a:effectLst>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2" y="5437987"/>
            <a:ext cx="1518693" cy="1134274"/>
          </a:xfrm>
          <a:prstGeom prst="rect">
            <a:avLst/>
          </a:prstGeom>
          <a:effectLst>
            <a:outerShdw blurRad="101600" dist="38100" dir="2700000" sx="103000" sy="103000" algn="tl" rotWithShape="0">
              <a:prstClr val="black">
                <a:alpha val="40000"/>
              </a:prstClr>
            </a:outerShdw>
          </a:effectLst>
        </p:spPr>
      </p:pic>
      <p:grpSp>
        <p:nvGrpSpPr>
          <p:cNvPr id="7" name="Group 6"/>
          <p:cNvGrpSpPr/>
          <p:nvPr/>
        </p:nvGrpSpPr>
        <p:grpSpPr>
          <a:xfrm>
            <a:off x="7303244" y="1124744"/>
            <a:ext cx="1530672" cy="1784803"/>
            <a:chOff x="7303244" y="1124744"/>
            <a:chExt cx="1530672" cy="1784803"/>
          </a:xfrm>
          <a:effectLst>
            <a:outerShdw blurRad="101600" dist="38100" dir="2700000" sx="103000" sy="103000" algn="tl" rotWithShape="0">
              <a:prstClr val="black">
                <a:alpha val="40000"/>
              </a:prstClr>
            </a:outerShdw>
          </a:effectLst>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3244" y="1129851"/>
              <a:ext cx="1085180" cy="1779696"/>
            </a:xfrm>
            <a:prstGeom prst="rect">
              <a:avLst/>
            </a:prstGeom>
          </p:spPr>
        </p:pic>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8316416" y="1124744"/>
              <a:ext cx="517500" cy="1779696"/>
            </a:xfrm>
            <a:prstGeom prst="rect">
              <a:avLst/>
            </a:prstGeom>
          </p:spPr>
        </p:pic>
      </p:grpSp>
      <p:sp>
        <p:nvSpPr>
          <p:cNvPr id="8" name="TextBox 7">
            <a:hlinkClick r:id="rId8" action="ppaction://hlinkfile"/>
          </p:cNvPr>
          <p:cNvSpPr txBox="1"/>
          <p:nvPr/>
        </p:nvSpPr>
        <p:spPr>
          <a:xfrm>
            <a:off x="6732240" y="4400101"/>
            <a:ext cx="529312" cy="769441"/>
          </a:xfrm>
          <a:prstGeom prst="rect">
            <a:avLst/>
          </a:prstGeom>
          <a:noFill/>
        </p:spPr>
        <p:txBody>
          <a:bodyPr wrap="none" rtlCol="0">
            <a:spAutoFit/>
          </a:bodyPr>
          <a:lstStyle/>
          <a:p>
            <a:r>
              <a:rPr lang="en-GB" sz="4400" b="1" dirty="0" smtClean="0">
                <a:solidFill>
                  <a:srgbClr val="FF0000"/>
                </a:solidFill>
              </a:rPr>
              <a:t>?</a:t>
            </a:r>
            <a:endParaRPr lang="en-GB" sz="2400" b="1" dirty="0">
              <a:solidFill>
                <a:srgbClr val="FF0000"/>
              </a:solidFill>
            </a:endParaRPr>
          </a:p>
        </p:txBody>
      </p:sp>
    </p:spTree>
    <p:extLst>
      <p:ext uri="{BB962C8B-B14F-4D97-AF65-F5344CB8AC3E}">
        <p14:creationId xmlns:p14="http://schemas.microsoft.com/office/powerpoint/2010/main" val="54830466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5"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435334"/>
          </a:xfrm>
          <a:prstGeom prst="rect">
            <a:avLst/>
          </a:prstGeom>
        </p:spPr>
        <p:txBody>
          <a:bodyPr wrap="square">
            <a:spAutoFit/>
          </a:bodyPr>
          <a:lstStyle/>
          <a:p>
            <a:pPr>
              <a:buClr>
                <a:schemeClr val="accent6">
                  <a:lumMod val="50000"/>
                </a:schemeClr>
              </a:buClr>
            </a:pPr>
            <a:r>
              <a:rPr lang="en-US" sz="2480" b="1" dirty="0" smtClean="0">
                <a:solidFill>
                  <a:srgbClr val="002060"/>
                </a:solidFill>
              </a:rPr>
              <a:t>Tamara Knight – Massage Therapist</a:t>
            </a:r>
          </a:p>
          <a:p>
            <a:pPr marL="457200" indent="-457200">
              <a:buClr>
                <a:schemeClr val="accent6">
                  <a:lumMod val="50000"/>
                </a:schemeClr>
              </a:buClr>
              <a:buFont typeface="Wingdings 3" panose="05040102010807070707" pitchFamily="18" charset="2"/>
              <a:buChar char=""/>
            </a:pPr>
            <a:r>
              <a:rPr lang="en-US" sz="2480" dirty="0">
                <a:solidFill>
                  <a:srgbClr val="002060"/>
                </a:solidFill>
              </a:rPr>
              <a:t>Tamara Knight worked for 5 years as an event </a:t>
            </a:r>
            <a:r>
              <a:rPr lang="en-US" sz="2480" dirty="0" err="1">
                <a:solidFill>
                  <a:srgbClr val="002060"/>
                </a:solidFill>
              </a:rPr>
              <a:t>organiser</a:t>
            </a:r>
            <a:r>
              <a:rPr lang="en-US" sz="2480" dirty="0">
                <a:solidFill>
                  <a:srgbClr val="002060"/>
                </a:solidFill>
              </a:rPr>
              <a:t> for a large financial company. She worked long hours to meet strict deadlines and to make sure that her events went without a hitch. As a young, single woman this suited her lifestyle: she could be flexible with her time, and the good salary she made meant that she could afford to live with friends in central London.</a:t>
            </a:r>
          </a:p>
          <a:p>
            <a:pPr marL="457200" indent="-457200">
              <a:buClr>
                <a:schemeClr val="accent6">
                  <a:lumMod val="50000"/>
                </a:schemeClr>
              </a:buClr>
              <a:buFont typeface="Wingdings 3" panose="05040102010807070707" pitchFamily="18" charset="2"/>
              <a:buChar char=""/>
            </a:pPr>
            <a:r>
              <a:rPr lang="en-US" sz="2480" dirty="0">
                <a:solidFill>
                  <a:srgbClr val="002060"/>
                </a:solidFill>
              </a:rPr>
              <a:t>Nearly 7 years later, Tamara is married with two small children. She gave up working when she had her first son so that she could be at home while her children were young. She </a:t>
            </a:r>
            <a:r>
              <a:rPr lang="en-US" sz="2480" dirty="0" err="1">
                <a:solidFill>
                  <a:srgbClr val="002060"/>
                </a:solidFill>
              </a:rPr>
              <a:t>realised</a:t>
            </a:r>
            <a:r>
              <a:rPr lang="en-US" sz="2480" dirty="0">
                <a:solidFill>
                  <a:srgbClr val="002060"/>
                </a:solidFill>
              </a:rPr>
              <a:t> quickly that she could no longer commit to the long hours and stressful demands of her previous </a:t>
            </a:r>
            <a:r>
              <a:rPr lang="en-US" sz="2480" dirty="0" smtClean="0">
                <a:solidFill>
                  <a:srgbClr val="002060"/>
                </a:solidFill>
              </a:rPr>
              <a:t>career.</a:t>
            </a:r>
            <a:endParaRPr lang="en-US" sz="2480" i="1" dirty="0">
              <a:solidFill>
                <a:srgbClr val="002060"/>
              </a:solidFill>
            </a:endParaRP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09</a:t>
            </a:r>
            <a:endParaRPr lang="en-GB" sz="2400" b="1" dirty="0">
              <a:latin typeface="Arial" panose="020B0604020202020204" pitchFamily="34" charset="0"/>
              <a:cs typeface="Arial" panose="020B0604020202020204" pitchFamily="34" charset="0"/>
            </a:endParaRPr>
          </a:p>
        </p:txBody>
      </p:sp>
      <p:sp>
        <p:nvSpPr>
          <p:cNvPr id="6" name="TextBox 5">
            <a:hlinkClick r:id="rId3" action="ppaction://hlinkfile"/>
          </p:cNvPr>
          <p:cNvSpPr txBox="1"/>
          <p:nvPr/>
        </p:nvSpPr>
        <p:spPr>
          <a:xfrm>
            <a:off x="8460432" y="908720"/>
            <a:ext cx="360040" cy="830997"/>
          </a:xfrm>
          <a:prstGeom prst="rect">
            <a:avLst/>
          </a:prstGeom>
          <a:noFill/>
          <a:effectLst>
            <a:outerShdw blurRad="1016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097547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72008"/>
            <a:ext cx="7704856" cy="620688"/>
          </a:xfrm>
        </p:spPr>
        <p:txBody>
          <a:bodyPr>
            <a:noAutofit/>
          </a:bodyPr>
          <a:lstStyle/>
          <a:p>
            <a:r>
              <a:rPr lang="en-GB" sz="4000" b="1" dirty="0" smtClean="0"/>
              <a:t>1 – Characteristics of Entrepreneurs</a:t>
            </a:r>
          </a:p>
        </p:txBody>
      </p:sp>
      <p:sp>
        <p:nvSpPr>
          <p:cNvPr id="2" name="Rectangle 1"/>
          <p:cNvSpPr/>
          <p:nvPr/>
        </p:nvSpPr>
        <p:spPr>
          <a:xfrm>
            <a:off x="251520" y="1096426"/>
            <a:ext cx="8640960" cy="5401479"/>
          </a:xfrm>
          <a:prstGeom prst="rect">
            <a:avLst/>
          </a:prstGeom>
        </p:spPr>
        <p:txBody>
          <a:bodyPr wrap="square">
            <a:spAutoFit/>
          </a:bodyPr>
          <a:lstStyle/>
          <a:p>
            <a:pPr>
              <a:buClr>
                <a:schemeClr val="accent6">
                  <a:lumMod val="50000"/>
                </a:schemeClr>
              </a:buClr>
            </a:pPr>
            <a:r>
              <a:rPr lang="en-US" sz="2300" b="1" dirty="0" smtClean="0">
                <a:solidFill>
                  <a:srgbClr val="002060"/>
                </a:solidFill>
              </a:rPr>
              <a:t>Tamara Knight – Massage Therapist</a:t>
            </a:r>
          </a:p>
          <a:p>
            <a:pPr marL="457200" indent="-457200">
              <a:buClr>
                <a:schemeClr val="accent6">
                  <a:lumMod val="50000"/>
                </a:schemeClr>
              </a:buClr>
              <a:buFont typeface="Wingdings 3" panose="05040102010807070707" pitchFamily="18" charset="2"/>
              <a:buChar char=""/>
            </a:pPr>
            <a:r>
              <a:rPr lang="en-US" sz="2300" dirty="0" smtClean="0">
                <a:solidFill>
                  <a:srgbClr val="002060"/>
                </a:solidFill>
              </a:rPr>
              <a:t>In 2010 Tamara began to study massage, attending classes at weekends while her husband looked after the children. She would rush to classes after getting the boys up in the morning, get home just in time to put them to bed, and complete her study and assignments in the evening once they were asleep. She qualified in 2011 with a distinction grade and is now a registered massage therapist. Although she was unsure initially whether she would enjoy working alone after working so long as part of a team, Tamara recently said that she now finds her job incredibly fulfilling because she can see immediately the effect she has on her clients. </a:t>
            </a:r>
            <a:r>
              <a:rPr lang="en-US" sz="2300" i="1" dirty="0" smtClean="0">
                <a:solidFill>
                  <a:srgbClr val="002060"/>
                </a:solidFill>
              </a:rPr>
              <a:t>“When I see my clients relax during a treatment I know that this is because of me. I get more satisfaction from this than I did from organising large events for hundreds of people.”</a:t>
            </a:r>
            <a:endParaRPr lang="en-US" sz="2300" i="1" dirty="0">
              <a:solidFill>
                <a:srgbClr val="002060"/>
              </a:solidFill>
            </a:endParaRPr>
          </a:p>
        </p:txBody>
      </p:sp>
      <p:sp>
        <p:nvSpPr>
          <p:cNvPr id="5" name="Round Same Side Corner Rectangle 4">
            <a:hlinkClick r:id="" action="ppaction://noaction"/>
          </p:cNvPr>
          <p:cNvSpPr/>
          <p:nvPr/>
        </p:nvSpPr>
        <p:spPr>
          <a:xfrm>
            <a:off x="6012160" y="670057"/>
            <a:ext cx="864096"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Page 09</a:t>
            </a:r>
            <a:endParaRPr lang="en-GB" sz="2400" b="1" dirty="0">
              <a:latin typeface="Arial" panose="020B0604020202020204" pitchFamily="34" charset="0"/>
              <a:cs typeface="Arial" panose="020B0604020202020204" pitchFamily="34" charset="0"/>
            </a:endParaRPr>
          </a:p>
        </p:txBody>
      </p:sp>
      <p:sp>
        <p:nvSpPr>
          <p:cNvPr id="6" name="TextBox 5">
            <a:hlinkClick r:id="rId3" action="ppaction://hlinkfile"/>
          </p:cNvPr>
          <p:cNvSpPr txBox="1"/>
          <p:nvPr/>
        </p:nvSpPr>
        <p:spPr>
          <a:xfrm>
            <a:off x="8460432" y="908720"/>
            <a:ext cx="360040"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29131959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www.w3.org/XML/1998/namespace"/>
    <ds:schemaRef ds:uri="http://purl.org/dc/dcmitype/"/>
    <ds:schemaRef ds:uri="http://purl.org/dc/elements/1.1/"/>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44408</TotalTime>
  <Words>3299</Words>
  <Application>Microsoft Office PowerPoint</Application>
  <PresentationFormat>On-screen Show (4:3)</PresentationFormat>
  <Paragraphs>211</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lpstr>1 – Characteristics of Entrepreneurs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Business - Chapter 01</dc:title>
  <dc:subject>eBusiness</dc:subject>
  <dc:creator>Enderoth</dc:creator>
  <cp:lastModifiedBy>Stephen Rafferty</cp:lastModifiedBy>
  <cp:revision>1633</cp:revision>
  <cp:lastPrinted>2014-01-22T18:25:48Z</cp:lastPrinted>
  <dcterms:created xsi:type="dcterms:W3CDTF">2008-03-12T11:01:44Z</dcterms:created>
  <dcterms:modified xsi:type="dcterms:W3CDTF">2018-08-02T17:19:28Z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